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A132D9-E059-4B9A-9032-E9FA87739E57}">
  <a:tblStyle styleId="{19A132D9-E059-4B9A-9032-E9FA87739E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blog/2015/07/30/diving-into-apache-spark-streamings-execution-model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park.apache.org/docs/2.2.0/streaming-programming-guide.html#input-dstreams-and-receivers" TargetMode="External"/><Relationship Id="rId3" Type="http://schemas.openxmlformats.org/officeDocument/2006/relationships/hyperlink" Target="https://www.slideshare.net/frodriguezolivera/apache-spark-streamin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blog/2018/03/20/low-latency-continuous-processing-mode-in-structured-streaming-in-apache-spark-2-3-0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blog/2018/03/20/low-latency-continuous-processing-mode-in-structured-streaming-in-apache-spark-2-3-0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71773221_1_3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71773221_1_3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4d71773221_1_3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950ce30c_0_11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g4d950ce30c_0_11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4d950ce30c_0_11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d71773221_1_10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d71773221_1_10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4d71773221_1_10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71773221_1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71773221_1_1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4d71773221_1_1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08f26cff5_0_3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08f26cff5_0_3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https://databricks.com/blog/2015/07/30/diving-into-apache-spark-streamings-execution-model.html</a:t>
            </a:r>
            <a:r>
              <a:rPr lang="en-US"/>
              <a:t> </a:t>
            </a:r>
            <a:endParaRPr/>
          </a:p>
        </p:txBody>
      </p:sp>
      <p:sp>
        <p:nvSpPr>
          <p:cNvPr id="182" name="Google Shape;182;g508f26cff5_0_3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950ce30c_0_11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" name="Google Shape;189;g4d950ce30c_0_11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4d950ce30c_0_11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245e677f_4_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245e677f_4_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245e677f_4_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d245e677f_4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d245e677f_4_1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d245e677f_4_1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245e677f_4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245e677f_4_2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5d245e677f_4_2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71773221_1_1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71773221_1_15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https://spark.apache.org/docs/2.2.0/streaming-programming-guide.html#input-dstreams-and-receivers</a:t>
            </a:r>
            <a:endParaRPr/>
          </a:p>
        </p:txBody>
      </p:sp>
      <p:sp>
        <p:nvSpPr>
          <p:cNvPr id="236" name="Google Shape;236;g4d71773221_1_15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d245e677f_4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d245e677f_4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d245e677f_4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950ce30c_0_9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" name="Google Shape;75;g4d950ce30c_0_9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4d950ce30c_0_9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08f26cff5_2_1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08f26cff5_2_1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https://spark.apache.org/docs/2.2.0/streaming-programming-guide.html#input-dstreams-and-receivers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https://www.slideshare.net/frodriguezolivera/apache-spark-streaming</a:t>
            </a:r>
            <a:r>
              <a:rPr lang="en-US"/>
              <a:t> </a:t>
            </a:r>
            <a:endParaRPr/>
          </a:p>
        </p:txBody>
      </p:sp>
      <p:sp>
        <p:nvSpPr>
          <p:cNvPr id="252" name="Google Shape;252;g508f26cff5_2_1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245e677f_0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245e677f_0_1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d245e677f_0_1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d245e677f_0_1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d245e677f_0_1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d245e677f_0_1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245e677f_0_2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245e677f_0_2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d245e677f_0_2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d245e677f_0_3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d245e677f_0_3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d245e677f_0_3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245e677f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245e677f_0_3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5d245e677f_0_3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245e677f_0_4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245e677f_0_4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d245e677f_0_4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71773221_1_3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71773221_1_3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4d71773221_1_3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d71773221_1_21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d71773221_1_21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4d71773221_1_21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71773221_1_19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71773221_1_19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4d71773221_1_19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71773221_1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71773221_1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4d71773221_1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fd2c91919_1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fd2c91919_1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4fd2c91919_1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d71773221_1_23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d71773221_1_23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4d71773221_1_23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fd2c91919_1_2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fd2c91919_1_2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4fd2c91919_1_2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fd2c91919_1_1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fd2c91919_1_1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4fd2c91919_1_1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245e677f_4_4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d245e677f_4_4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5d245e677f_4_4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d245e677f_4_4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d245e677f_4_4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d245e677f_4_4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d245e677f_4_5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d245e677f_4_5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5d245e677f_4_5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d245e677f_4_6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d245e677f_4_6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d245e677f_4_6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fd2c91919_1_4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fd2c91919_1_4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4fd2c91919_1_4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d950ce30c_0_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d950ce30c_0_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4d950ce30c_0_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71773221_1_5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71773221_1_5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4d71773221_1_5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d950ce30c_0_12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8" name="Google Shape;408;g4d950ce30c_0_12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4d950ce30c_0_12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d71773221_1_2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d71773221_1_2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4d71773221_1_2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d950ce30c_0_4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d950ce30c_0_4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4d950ce30c_0_4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d950ce30c_0_6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d950ce30c_0_6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4d950ce30c_0_6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d950ce30c_0_7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d950ce30c_0_7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4d950ce30c_0_7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d950ce30c_0_5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d950ce30c_0_5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4d950ce30c_0_5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d950ce30c_0_8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d950ce30c_0_8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4d950ce30c_0_8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22df8ae9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22df8ae9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4d22df8ae9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d950ce30c_0_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4d950ce30c_0_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71773221_1_13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71773221_1_13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4d71773221_1_13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8f26cff5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8f26cff5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https://databricks.com/blog/2018/03/20/low-latency-continuous-processing-mode-in-structured-streaming-in-apache-spark-2-3-0.html</a:t>
            </a:r>
            <a:r>
              <a:rPr lang="en-US"/>
              <a:t> </a:t>
            </a:r>
            <a:endParaRPr/>
          </a:p>
        </p:txBody>
      </p:sp>
      <p:sp>
        <p:nvSpPr>
          <p:cNvPr id="131" name="Google Shape;131;g508f26cff5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8f26cff5_0_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8f26cff5_0_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https://databricks.com/blog/2018/03/20/low-latency-continuous-processing-mode-in-structured-streaming-in-apache-spark-2-3-0.html</a:t>
            </a:r>
            <a:r>
              <a:rPr lang="en-US"/>
              <a:t> </a:t>
            </a:r>
            <a:endParaRPr/>
          </a:p>
        </p:txBody>
      </p:sp>
      <p:sp>
        <p:nvSpPr>
          <p:cNvPr id="139" name="Google Shape;139;g508f26cff5_0_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950ce30c_0_10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g4d950ce30c_0_10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4d950ce30c_0_10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71773221_1_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71773221_1_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d71773221_1_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18" name="Google Shape;18;p2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cap="flat" cmpd="sng" w="12700">
              <a:solidFill>
                <a:srgbClr val="2955A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cap="flat" cmpd="sng" w="12700">
              <a:solidFill>
                <a:srgbClr val="2955A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rgbClr val="295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Slide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2288" y="187325"/>
            <a:ext cx="5551487" cy="66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28650" y="457200"/>
            <a:ext cx="5686425" cy="110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825625"/>
            <a:ext cx="7886700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ative Commons License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8113" y="6402388"/>
            <a:ext cx="8382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This document is licensed with a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Creative Commons Attribution 4.0 International License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©2017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www.edureka.co/blog/spark-streamin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park.apache.org/docs/latest/streaming-programming-guide.html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spark.apache.org/docs/2.2.0/streaming-programming-guide.html" TargetMode="External"/><Relationship Id="rId4" Type="http://schemas.openxmlformats.org/officeDocument/2006/relationships/hyperlink" Target="https://docs.databricks.com/spark/latest/mllib/mllib-pipelines-and-stuctured-streaming.html" TargetMode="External"/><Relationship Id="rId5" Type="http://schemas.openxmlformats.org/officeDocument/2006/relationships/hyperlink" Target="https://www.simplilearn.com/spark-streaming-tutorial-vide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Streaming Examples</a:t>
            </a:r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Examples: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Fraud detection in bank transactions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Anomalies detection in sensor data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Malware recognition in network data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Personalizing advertisement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Fault detection of wind turbines in wind farms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Stock market prediction  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... </a:t>
            </a: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75" y="4373250"/>
            <a:ext cx="5265099" cy="1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375" y="4373256"/>
            <a:ext cx="250650" cy="22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375" y="4666825"/>
            <a:ext cx="250650" cy="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4019" y="5722400"/>
            <a:ext cx="590181" cy="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613" y="5207300"/>
            <a:ext cx="300175" cy="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9725" y="5452925"/>
            <a:ext cx="300175" cy="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2300" y="4924150"/>
            <a:ext cx="300175" cy="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/>
              <a:t>Outlines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What is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Why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Spark Streaming Features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Discretized Stream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Example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Features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Scaling</a:t>
            </a:r>
            <a:r>
              <a:rPr lang="en-US">
                <a:solidFill>
                  <a:srgbClr val="4A86E8"/>
                </a:solidFill>
              </a:rPr>
              <a:t>: </a:t>
            </a:r>
            <a:endParaRPr>
              <a:solidFill>
                <a:srgbClr val="4A86E8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Streaming can easily scale to hundreds of nodes.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Speed</a:t>
            </a:r>
            <a:r>
              <a:rPr lang="en-US">
                <a:solidFill>
                  <a:srgbClr val="4A86E8"/>
                </a:solidFill>
              </a:rPr>
              <a:t>: </a:t>
            </a:r>
            <a:endParaRPr>
              <a:solidFill>
                <a:srgbClr val="4A86E8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Streaming achieves low latency.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can achieve latencies as low as a few hundred milliseconds.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Features (Cont’d)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Integration</a:t>
            </a:r>
            <a:r>
              <a:rPr lang="en-US">
                <a:solidFill>
                  <a:srgbClr val="4A86E8"/>
                </a:solidFill>
              </a:rPr>
              <a:t>: </a:t>
            </a:r>
            <a:endParaRPr>
              <a:solidFill>
                <a:srgbClr val="4A86E8"/>
              </a:solidFill>
            </a:endParaRPr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integrates with batch and real-time processing.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Advanced Analytics: </a:t>
            </a:r>
            <a:endParaRPr b="1">
              <a:solidFill>
                <a:srgbClr val="4A86E8"/>
              </a:solidFill>
            </a:endParaRPr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interoperability extends to rich libraries like MLlib (machine learning), SQL, DataFrames, and GraphX.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RDDs generated by DStreams can convert to DataFrames and query with SQL.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Supporting Different Languages:</a:t>
            </a:r>
            <a:r>
              <a:rPr b="1" lang="en-US" sz="1800">
                <a:solidFill>
                  <a:srgbClr val="4A86E8"/>
                </a:solidFill>
              </a:rPr>
              <a:t> </a:t>
            </a:r>
            <a:endParaRPr b="1" sz="1800">
              <a:solidFill>
                <a:srgbClr val="4A86E8"/>
              </a:solidFill>
            </a:endParaRPr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Spark Streaming provides an API in Scala, Java, and Python.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Features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Clr>
                <a:srgbClr val="4A86E8"/>
              </a:buClr>
              <a:buSzPts val="1800"/>
              <a:buChar char="•"/>
            </a:pPr>
            <a:r>
              <a:rPr b="1" lang="en-US" sz="1800">
                <a:solidFill>
                  <a:srgbClr val="4A86E8"/>
                </a:solidFill>
              </a:rPr>
              <a:t>Fault Tolerance: </a:t>
            </a:r>
            <a:endParaRPr b="1" sz="1800">
              <a:solidFill>
                <a:srgbClr val="4A86E8"/>
              </a:solidFill>
            </a:endParaRPr>
          </a:p>
          <a:p>
            <a:pPr indent="-330200" lvl="1" marL="91440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Spark has the ability to efficiently recover from failures.</a:t>
            </a:r>
            <a:endParaRPr sz="1600"/>
          </a:p>
          <a:p>
            <a:pPr indent="-330200" lvl="1" marL="91440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Batches of input data are replicated in memory for fault-tolerance</a:t>
            </a:r>
            <a:endParaRPr sz="1600"/>
          </a:p>
          <a:p>
            <a:pPr indent="-330200" lvl="1" marL="91440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Data lost due to worker failure, can be recomputed from replicated input data. </a:t>
            </a:r>
            <a:endParaRPr sz="1600"/>
          </a:p>
          <a:p>
            <a:pPr indent="-330200" lvl="1" marL="91440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system can recover from a failure in less than one second.</a:t>
            </a:r>
            <a:endParaRPr sz="16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25" y="3575375"/>
            <a:ext cx="5077550" cy="2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/>
              <a:t>Outlines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What is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Why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Spark Streaming Features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Discretized Stream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Example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Discretized Stream Processing 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628650" y="1606625"/>
            <a:ext cx="5987400" cy="10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C0F20"/>
                </a:solidFill>
              </a:rPr>
              <a:t>Run a streaming computation as a </a:t>
            </a:r>
            <a:r>
              <a:rPr b="1" lang="en-US">
                <a:solidFill>
                  <a:srgbClr val="0C0F20"/>
                </a:solidFill>
              </a:rPr>
              <a:t>series of very small, deterministic batch jobs</a:t>
            </a:r>
            <a:endParaRPr b="1">
              <a:solidFill>
                <a:srgbClr val="0C0F2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818375" y="2812350"/>
            <a:ext cx="4621800" cy="3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Chop up the live stream into batches of X seconds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treats each batch of data as RDDs and processes them using RDD operations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the processed results of the RDD operations are returned in batches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175" y="2685724"/>
            <a:ext cx="3399024" cy="27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Discretized Stream Processing 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628650" y="1606625"/>
            <a:ext cx="5987400" cy="10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F20"/>
                </a:solidFill>
              </a:rPr>
              <a:t>Run a streaming computation as a </a:t>
            </a:r>
            <a:r>
              <a:rPr b="1" lang="en-US">
                <a:solidFill>
                  <a:srgbClr val="0C0F20"/>
                </a:solidFill>
              </a:rPr>
              <a:t>series of very small, deterministic batch jobs</a:t>
            </a:r>
            <a:endParaRPr b="1">
              <a:solidFill>
                <a:srgbClr val="0C0F2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F2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876000" y="2812350"/>
            <a:ext cx="4621800" cy="3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rgbClr val="0C0F20"/>
                </a:solidFill>
                <a:latin typeface="Calibri"/>
                <a:ea typeface="Calibri"/>
                <a:cs typeface="Calibri"/>
                <a:sym typeface="Calibri"/>
              </a:rPr>
              <a:t>Batch sizes as low as ½ second, latency ~ 1 second</a:t>
            </a:r>
            <a:endParaRPr sz="1800">
              <a:solidFill>
                <a:srgbClr val="0C0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0C0F20"/>
                </a:solidFill>
                <a:latin typeface="Calibri"/>
                <a:ea typeface="Calibri"/>
                <a:cs typeface="Calibri"/>
                <a:sym typeface="Calibri"/>
              </a:rPr>
              <a:t>Potential for combining batch processing and streaming processing in the same system</a:t>
            </a:r>
            <a:endParaRPr sz="1800">
              <a:solidFill>
                <a:srgbClr val="0C0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800" y="2812350"/>
            <a:ext cx="3017548" cy="26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Discretized Stream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Discretized Stream (DStream) is the basic abstraction provided by Spark Streaming.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represents a continuous stream of data, </a:t>
            </a:r>
            <a:r>
              <a:rPr lang="en-US" sz="1800"/>
              <a:t>either: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input data stream received from source, or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processed data stream generated by transforming the input stream.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Internally, a DStream is represented by a continuous series of RDDs, and each RDD contains data from a certain interval.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1191650" y="4983000"/>
            <a:ext cx="1288800" cy="59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0 to 1</a:t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2924775" y="4983000"/>
            <a:ext cx="1288800" cy="59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1 to 2</a:t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657900" y="4983000"/>
            <a:ext cx="1288800" cy="59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2 to 3</a:t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6391025" y="4983000"/>
            <a:ext cx="1288800" cy="59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3 to 4</a:t>
            </a:r>
            <a:endParaRPr/>
          </a:p>
        </p:txBody>
      </p:sp>
      <p:cxnSp>
        <p:nvCxnSpPr>
          <p:cNvPr id="223" name="Google Shape;223;p27"/>
          <p:cNvCxnSpPr>
            <a:endCxn id="219" idx="1"/>
          </p:cNvCxnSpPr>
          <p:nvPr/>
        </p:nvCxnSpPr>
        <p:spPr>
          <a:xfrm flipH="1" rot="10800000">
            <a:off x="498650" y="5280900"/>
            <a:ext cx="6930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7"/>
          <p:cNvCxnSpPr>
            <a:stCxn id="219" idx="3"/>
            <a:endCxn id="220" idx="1"/>
          </p:cNvCxnSpPr>
          <p:nvPr/>
        </p:nvCxnSpPr>
        <p:spPr>
          <a:xfrm>
            <a:off x="2480450" y="5280900"/>
            <a:ext cx="44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7"/>
          <p:cNvCxnSpPr>
            <a:stCxn id="220" idx="3"/>
            <a:endCxn id="221" idx="1"/>
          </p:cNvCxnSpPr>
          <p:nvPr/>
        </p:nvCxnSpPr>
        <p:spPr>
          <a:xfrm>
            <a:off x="4213575" y="5280900"/>
            <a:ext cx="44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7"/>
          <p:cNvCxnSpPr>
            <a:stCxn id="221" idx="3"/>
            <a:endCxn id="222" idx="1"/>
          </p:cNvCxnSpPr>
          <p:nvPr/>
        </p:nvCxnSpPr>
        <p:spPr>
          <a:xfrm>
            <a:off x="5946700" y="5280900"/>
            <a:ext cx="44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7"/>
          <p:cNvCxnSpPr>
            <a:stCxn id="222" idx="3"/>
          </p:cNvCxnSpPr>
          <p:nvPr/>
        </p:nvCxnSpPr>
        <p:spPr>
          <a:xfrm flipH="1" rot="10800000">
            <a:off x="7679825" y="5274900"/>
            <a:ext cx="4062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8" name="Google Shape;228;p27"/>
          <p:cNvSpPr txBox="1"/>
          <p:nvPr/>
        </p:nvSpPr>
        <p:spPr>
          <a:xfrm>
            <a:off x="334300" y="4691050"/>
            <a:ext cx="1021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DStream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1355800" y="5749050"/>
            <a:ext cx="116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RDD @ time 1</a:t>
            </a:r>
            <a:endParaRPr sz="1000"/>
          </a:p>
        </p:txBody>
      </p:sp>
      <p:sp>
        <p:nvSpPr>
          <p:cNvPr id="230" name="Google Shape;230;p27"/>
          <p:cNvSpPr txBox="1"/>
          <p:nvPr/>
        </p:nvSpPr>
        <p:spPr>
          <a:xfrm>
            <a:off x="2985525" y="5749050"/>
            <a:ext cx="116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RDD @ time 2</a:t>
            </a:r>
            <a:endParaRPr sz="1000"/>
          </a:p>
        </p:txBody>
      </p:sp>
      <p:sp>
        <p:nvSpPr>
          <p:cNvPr id="231" name="Google Shape;231;p27"/>
          <p:cNvSpPr txBox="1"/>
          <p:nvPr/>
        </p:nvSpPr>
        <p:spPr>
          <a:xfrm>
            <a:off x="4779400" y="5749050"/>
            <a:ext cx="116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RDD @ time 3</a:t>
            </a:r>
            <a:endParaRPr sz="1000"/>
          </a:p>
        </p:txBody>
      </p:sp>
      <p:sp>
        <p:nvSpPr>
          <p:cNvPr id="232" name="Google Shape;232;p27"/>
          <p:cNvSpPr txBox="1"/>
          <p:nvPr/>
        </p:nvSpPr>
        <p:spPr>
          <a:xfrm>
            <a:off x="6451775" y="5749050"/>
            <a:ext cx="1167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RDD @ time 4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DStreams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566300" y="1529500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400"/>
              <a:t>Input DStreams: </a:t>
            </a:r>
            <a:endParaRPr b="1" sz="2400"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Input DStreams are DStreams representing the stream of input data received from streaming sources. </a:t>
            </a:r>
            <a:endParaRPr sz="1800"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Except for file stream, each input DStream is associated with a Receiver object.</a:t>
            </a:r>
            <a:endParaRPr sz="1800"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This object stores the data received from a source in the memory of Spark for processing. </a:t>
            </a:r>
            <a:endParaRPr sz="1800"/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13749" r="12764" t="0"/>
          <a:stretch/>
        </p:blipFill>
        <p:spPr>
          <a:xfrm>
            <a:off x="1146523" y="3764150"/>
            <a:ext cx="7659776" cy="21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6396000" y="5681675"/>
            <a:ext cx="2748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image: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https://www.edureka.co/blog/spark-streaming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DStreams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There are two categories of built-in streaming sources: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Basic sources – These are the sources directly available in the StreamingContext API.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Examples: file systems, and socket connections.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Advanced sources – These sources require linking against extra dependencies.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Examples: </a:t>
            </a:r>
            <a:r>
              <a:rPr lang="en-US" sz="2100"/>
              <a:t>Kafka, Flume, Kinesis, etc. </a:t>
            </a:r>
            <a:endParaRPr sz="2100"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○"/>
            </a:pPr>
            <a:r>
              <a:rPr lang="en-US" sz="2100"/>
              <a:t>These sources available through extra utility classes.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/>
              <a:t>Outlines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What is Spark Streaming?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Spark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Features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Discretized Stream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Example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DStreams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9930" l="7091" r="-3180" t="18930"/>
          <a:stretch/>
        </p:blipFill>
        <p:spPr>
          <a:xfrm>
            <a:off x="774439" y="1825625"/>
            <a:ext cx="759511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 – Get hashtags from Twitter </a:t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628650" y="1825625"/>
            <a:ext cx="7886700" cy="17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=ssc.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twitterStream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(&lt;Twitter username&gt;, &lt;Twitter password&gt;)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480550"/>
            <a:ext cx="8265811" cy="29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 – Get hashtags from Twitter 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571025" y="1387625"/>
            <a:ext cx="78867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 tweets = ssc.twitterStream(&lt;Twitter username&gt;, &lt;Twitter password&gt;)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flatMap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(status =&gt; getTags(status))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25" y="2485375"/>
            <a:ext cx="7886697" cy="30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 – Get hashtags from Twitter  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432700" y="1525950"/>
            <a:ext cx="7886700" cy="174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 tweets = ssc.twitterStream(&lt;Twitter username&gt;, &lt;Twitter password&gt;)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 hashTags= tweets.flatMap(status =&gt; getTags(status))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saveAsHadoopFiles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("hdfs://...")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00" y="3273450"/>
            <a:ext cx="7146152" cy="2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628650" y="365125"/>
            <a:ext cx="7886700" cy="92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Example</a:t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628650" y="1141075"/>
            <a:ext cx="7886700" cy="462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C0F20"/>
                </a:solidFill>
              </a:rPr>
              <a:t>Scala</a:t>
            </a:r>
            <a:endParaRPr b="1">
              <a:solidFill>
                <a:srgbClr val="0C0F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=ssc.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twitterStream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(&lt;Twitter username&gt;, &lt;Twitter password&gt;)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flatMap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(status =&gt; getTags(status))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saveAsHadoopFiles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("hdfs://...")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C0F20"/>
                </a:solidFill>
              </a:rPr>
              <a:t>Java</a:t>
            </a:r>
            <a:endParaRPr b="1">
              <a:solidFill>
                <a:srgbClr val="0C0F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JavaDStream&lt;Status&gt;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 ssc.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twitterStream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(&lt;Twitter username&gt;, &lt;Twitter password&gt;)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JavaDstream&lt;String&gt; 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flatMap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(new Function&lt;...&gt; {  })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saveAsHadoopFiles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("hdfs://...")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250" y="5186700"/>
            <a:ext cx="3792073" cy="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Fault-tolerance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628650" y="1549000"/>
            <a:ext cx="4350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0C0F20"/>
                </a:solidFill>
              </a:rPr>
              <a:t>RDDs are remember the sequence of operations that created it from the original fault-tolerant input data</a:t>
            </a:r>
            <a:endParaRPr>
              <a:solidFill>
                <a:srgbClr val="D113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0C0F20"/>
                </a:solidFill>
              </a:rPr>
              <a:t>Batches of input data are replicated in memory of multiple worker nodes, therefore fault-tolerant</a:t>
            </a:r>
            <a:endParaRPr>
              <a:solidFill>
                <a:srgbClr val="D113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0C0F20"/>
                </a:solidFill>
              </a:rPr>
              <a:t>Data lost due to worker failure, can be recomputed from input data</a:t>
            </a:r>
            <a:endParaRPr>
              <a:solidFill>
                <a:srgbClr val="0C0F2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400" y="1690825"/>
            <a:ext cx="4085501" cy="41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Key Concepts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28650" y="1475325"/>
            <a:ext cx="8142600" cy="47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DStream</a:t>
            </a:r>
            <a:r>
              <a:rPr lang="en-US">
                <a:solidFill>
                  <a:srgbClr val="0C0F20"/>
                </a:solidFill>
              </a:rPr>
              <a:t>– sequence of RDDs representing a stream of data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0C0F20"/>
                </a:solidFill>
              </a:rPr>
              <a:t>Twitter, HDFS, Kafka, Flume, ZeroMQ,AkkaActor, TCP sockets</a:t>
            </a:r>
            <a:endParaRPr sz="1800">
              <a:solidFill>
                <a:srgbClr val="0C0F2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F2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Transformati</a:t>
            </a:r>
            <a:r>
              <a:rPr b="1" lang="en-US">
                <a:solidFill>
                  <a:srgbClr val="4A86E8"/>
                </a:solidFill>
              </a:rPr>
              <a:t>on</a:t>
            </a:r>
            <a:r>
              <a:rPr b="1" lang="en-US">
                <a:solidFill>
                  <a:srgbClr val="4A86E8"/>
                </a:solidFill>
              </a:rPr>
              <a:t>s</a:t>
            </a:r>
            <a:r>
              <a:rPr lang="en-US">
                <a:solidFill>
                  <a:srgbClr val="0C0F20"/>
                </a:solidFill>
              </a:rPr>
              <a:t>– modify data from on DStream to another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C0F20"/>
                </a:solidFill>
              </a:rPr>
              <a:t>Standard RDD operations – map, countByValue, reduce, join, …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C0F20"/>
                </a:solidFill>
              </a:rPr>
              <a:t>Stateful operations – window, countByValueAndWindow, …</a:t>
            </a:r>
            <a:endParaRPr>
              <a:solidFill>
                <a:srgbClr val="0C0F2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F2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</a:pPr>
            <a:r>
              <a:rPr b="1" lang="en-US">
                <a:solidFill>
                  <a:srgbClr val="4A86E8"/>
                </a:solidFill>
              </a:rPr>
              <a:t>Output Operations</a:t>
            </a:r>
            <a:r>
              <a:rPr b="1" lang="en-US">
                <a:solidFill>
                  <a:srgbClr val="0C0F20"/>
                </a:solidFill>
              </a:rPr>
              <a:t> </a:t>
            </a:r>
            <a:r>
              <a:rPr lang="en-US">
                <a:solidFill>
                  <a:srgbClr val="0C0F20"/>
                </a:solidFill>
              </a:rPr>
              <a:t>– send data to external entity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C0F20"/>
                </a:solidFill>
              </a:rPr>
              <a:t>saveAsHadoopFiles– saves to HDFS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C0F20"/>
                </a:solidFill>
              </a:rPr>
              <a:t>foreach – do anything with each batch of results</a:t>
            </a:r>
            <a:endParaRPr>
              <a:solidFill>
                <a:srgbClr val="0C0F20"/>
              </a:solidFill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Transformations on DStreams</a:t>
            </a:r>
            <a:endParaRPr/>
          </a:p>
        </p:txBody>
      </p:sp>
      <p:graphicFrame>
        <p:nvGraphicFramePr>
          <p:cNvPr id="309" name="Google Shape;309;p37"/>
          <p:cNvGraphicFramePr/>
          <p:nvPr/>
        </p:nvGraphicFramePr>
        <p:xfrm>
          <a:off x="575550" y="22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{19A132D9-E059-4B9A-9032-E9FA87739E57}</a:tableStyleId>
              </a:tblPr>
              <a:tblGrid>
                <a:gridCol w="1357825"/>
                <a:gridCol w="658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Transformation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Explanation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map(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eturns a new DStream by passing each element of the source DStream through a function 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func.</a:t>
                      </a:r>
                      <a:endParaRPr i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flatMap(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is similar to map(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) but each input item can be mapped to 0 or more output items and returns a new DStream by passing each source element through a function 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func.</a:t>
                      </a:r>
                      <a:endParaRPr i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filter(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new DStream by selecting only the records of the source DStream on which 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 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true.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reduce(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new DStream of single-element RDDs by aggregating the elements in each RDD of the source DStream using a function 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.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groupBy(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the new RDD which basically is made up with a key and corresponding list of items of that group.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Count()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new DStream of single-element RDDs by counting the number of elements in each RDD of source DStream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37"/>
          <p:cNvSpPr txBox="1"/>
          <p:nvPr/>
        </p:nvSpPr>
        <p:spPr>
          <a:xfrm>
            <a:off x="486375" y="1614800"/>
            <a:ext cx="5423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of the common ones are as follows.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Operations on DStreams</a:t>
            </a:r>
            <a:endParaRPr/>
          </a:p>
        </p:txBody>
      </p:sp>
      <p:graphicFrame>
        <p:nvGraphicFramePr>
          <p:cNvPr id="317" name="Google Shape;317;p38"/>
          <p:cNvGraphicFramePr/>
          <p:nvPr/>
        </p:nvGraphicFramePr>
        <p:xfrm>
          <a:off x="393100" y="247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{19A132D9-E059-4B9A-9032-E9FA87739E57}</a:tableStyleId>
              </a:tblPr>
              <a:tblGrid>
                <a:gridCol w="1543125"/>
                <a:gridCol w="657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Transformation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Explanation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print()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prints first ten elements of every batch of data in a DStream on the driver node running the streaming application.</a:t>
                      </a:r>
                      <a:endParaRPr i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saveAsTextFiles(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prefix, [suffix]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Saves DStream’s contents as text files; the file name at each batch interval is generated based on prefix and suffix: “prefix[.suffix]”. </a:t>
                      </a:r>
                      <a:endParaRPr i="1"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saveAsObjectFiles(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prefix, [suffix]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Saves DStream’s contents as a SequenceFile of serialized Java objects; the file name at each batch interval is generated based on prefix and suffix: “prefix[.suffix]”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saveAsHadoopFiles(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prefix, [suffix]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Saves DStream’s contents as a Hadoop file; the file name at each batch interval is generated based on prefix and suffix: “prefix[.suffix]”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foreach(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)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Applies a function, func, to each RDD generated from the stream; this function should push the data in each RDD to an external system, like saving the RDD to files, or writing it over the network to a database. 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38"/>
          <p:cNvSpPr txBox="1"/>
          <p:nvPr/>
        </p:nvSpPr>
        <p:spPr>
          <a:xfrm>
            <a:off x="486375" y="1691000"/>
            <a:ext cx="8383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Output operations allow DStream’s data to be pushed out to external systems like databases or file systems. Output operations trigger the actual execution of all the DStream transformations.</a:t>
            </a:r>
            <a:endParaRPr sz="1500"/>
          </a:p>
          <a:p>
            <a:pPr indent="0" lvl="0" marL="0" rtl="0" algn="l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</a:t>
            </a:r>
            <a:r>
              <a:rPr lang="en-US"/>
              <a:t> on DStreams</a:t>
            </a:r>
            <a:endParaRPr/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900"/>
              <a:t>Spark Streaming also supports window operations that helps to implement transformations over a window of data that is sliding.</a:t>
            </a:r>
            <a:endParaRPr sz="19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900"/>
              <a:t>As depicted, each time a window is sliding over a DStream source, the RDDs source falling within that particular window are being united. They are then being operated upon for producing the windowed DStream RDDs.</a:t>
            </a:r>
            <a:endParaRPr sz="1900"/>
          </a:p>
        </p:txBody>
      </p:sp>
      <p:sp>
        <p:nvSpPr>
          <p:cNvPr id="326" name="Google Shape;326;p39"/>
          <p:cNvSpPr txBox="1"/>
          <p:nvPr/>
        </p:nvSpPr>
        <p:spPr>
          <a:xfrm>
            <a:off x="6531300" y="4261050"/>
            <a:ext cx="26127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image source: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https://spark.apache.org/docs/latest/streaming-programming-guide.html</a:t>
            </a:r>
            <a:r>
              <a:rPr lang="en-US" sz="1200"/>
              <a:t> </a:t>
            </a:r>
            <a:endParaRPr sz="1200"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75" y="2791261"/>
            <a:ext cx="6199476" cy="24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Spark Streaming?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Spark Streaming was added to Apache Spark in 2013, an extension of the core Spark API that provides scalable, high-throughput and fault-tolerant stream processing of live data streams.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4A86E8"/>
                </a:solidFill>
              </a:rPr>
              <a:t>Spark Streaming</a:t>
            </a:r>
            <a:r>
              <a:rPr lang="en-US"/>
              <a:t> supports data sources such as HDFS directories, TCP sockets, Kafka, Flume, Twitter, Kinesis, etc and can be processed using complex algorithms expressed with high-level functions like map, reduce, join and window.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Processed data can be pushed out to filesystems, databases, and live dashboards.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 on DStreams</a:t>
            </a:r>
            <a:endParaRPr/>
          </a:p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628650" y="1850850"/>
            <a:ext cx="78867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Basically, any Spark window operation requires specifying two parameters.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Window length – It defines the duration of the window (3 in the figure).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Sliding interval – It defines the interval at which the window operation is performed (2 in the figure).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Hence, In the last specific case, the operation is applied over the last 3 time units of data, also slides by 2-time units.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 on DStreams</a:t>
            </a:r>
            <a:endParaRPr/>
          </a:p>
        </p:txBody>
      </p:sp>
      <p:graphicFrame>
        <p:nvGraphicFramePr>
          <p:cNvPr id="341" name="Google Shape;341;p41"/>
          <p:cNvGraphicFramePr/>
          <p:nvPr/>
        </p:nvGraphicFramePr>
        <p:xfrm>
          <a:off x="478000" y="192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{19A132D9-E059-4B9A-9032-E9FA87739E57}</a:tableStyleId>
              </a:tblPr>
              <a:tblGrid>
                <a:gridCol w="1997900"/>
                <a:gridCol w="619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Transformation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33333"/>
                          </a:solidFill>
                        </a:rPr>
                        <a:t>Explanation </a:t>
                      </a:r>
                      <a:endParaRPr b="1"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Window(windowLength, slideInterval) 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new DStream, which is computed based on windowed batches of the source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countByWindow( 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windowLength, slideInterval) 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sliding window count of elements in the stream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reduceByWindow (func, 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windowLength, slideInterval) 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Returns a new single-element stream, created by aggregating elements in the stream over a sliding interval using func, which should be associative so that it can be computed correctly in parallel. 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reducedByKeyAndWindow (func, </a:t>
                      </a:r>
                      <a:r>
                        <a:rPr lang="en-US" sz="1200">
                          <a:solidFill>
                            <a:srgbClr val="333333"/>
                          </a:solidFill>
                        </a:rPr>
                        <a:t>windowLength, slideInterval) 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when called on a DStream of (K, V) pairs, returns a new DStream of (K, V) pairs where the values for each key are aggregated using the given reduce function </a:t>
                      </a:r>
                      <a:r>
                        <a:rPr i="1"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func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over batches in a sliding window. 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41"/>
          <p:cNvSpPr txBox="1"/>
          <p:nvPr/>
        </p:nvSpPr>
        <p:spPr>
          <a:xfrm>
            <a:off x="550200" y="5449525"/>
            <a:ext cx="8383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window length is defined as the window duration, whereas the sliding interval is defined as the window operation interval at which it is being executed. 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 on DStreams </a:t>
            </a:r>
            <a:r>
              <a:rPr lang="en-US"/>
              <a:t>(examples)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400050" y="1850850"/>
            <a:ext cx="82464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In the next examples, we will use the following </a:t>
            </a:r>
            <a:r>
              <a:rPr lang="en-US"/>
              <a:t>windowLength and slideInterval values: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windowLength = 30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slideInterval = 10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20"/>
                </a:solidFill>
              </a:rPr>
              <a:t># a new DStream which is computed based on windowed batches of stream1</a:t>
            </a:r>
            <a:endParaRPr>
              <a:solidFill>
                <a:srgbClr val="00702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windowedStream1 = stream1.</a:t>
            </a:r>
            <a:r>
              <a:rPr lang="en-US">
                <a:solidFill>
                  <a:srgbClr val="0000FF"/>
                </a:solidFill>
              </a:rPr>
              <a:t>window</a:t>
            </a:r>
            <a:r>
              <a:rPr lang="en-US"/>
              <a:t>(30, 10)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20"/>
                </a:solidFill>
              </a:rPr>
              <a:t># </a:t>
            </a:r>
            <a:r>
              <a:rPr lang="en-US">
                <a:solidFill>
                  <a:srgbClr val="007020"/>
                </a:solidFill>
              </a:rPr>
              <a:t>count of elements in the stream1</a:t>
            </a:r>
            <a:br>
              <a:rPr lang="en-US"/>
            </a:br>
            <a:r>
              <a:rPr lang="en-US"/>
              <a:t> count_windowed = </a:t>
            </a:r>
            <a:r>
              <a:rPr lang="en-US"/>
              <a:t>stream1</a:t>
            </a:r>
            <a:r>
              <a:rPr lang="en-US"/>
              <a:t>.</a:t>
            </a:r>
            <a:r>
              <a:rPr lang="en-US">
                <a:solidFill>
                  <a:srgbClr val="0000FF"/>
                </a:solidFill>
              </a:rPr>
              <a:t>countByWindow</a:t>
            </a:r>
            <a:r>
              <a:rPr lang="en-US"/>
              <a:t>(30,10)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 on DStreams (example)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00050" y="1850850"/>
            <a:ext cx="82464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800"/>
                </a:solidFill>
              </a:rPr>
              <a:t># adding elements in ‘number’ stream  (Let’s assume that number is stream of integer values</a:t>
            </a:r>
            <a:endParaRPr>
              <a:solidFill>
                <a:srgbClr val="0088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windowedNumberSum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= </a:t>
            </a:r>
            <a:r>
              <a:rPr lang="en-US">
                <a:solidFill>
                  <a:srgbClr val="38761D"/>
                </a:solidFill>
              </a:rPr>
              <a:t>number</a:t>
            </a:r>
            <a:r>
              <a:rPr lang="en-US"/>
              <a:t>.</a:t>
            </a:r>
            <a:r>
              <a:rPr lang="en-US">
                <a:solidFill>
                  <a:srgbClr val="0000FF"/>
                </a:solidFill>
              </a:rPr>
              <a:t>reduceByWindow</a:t>
            </a:r>
            <a:r>
              <a:rPr lang="en-US"/>
              <a:t>(lambda x, y: x + y, </a:t>
            </a:r>
            <a:r>
              <a:rPr lang="en-US">
                <a:solidFill>
                  <a:srgbClr val="38761D"/>
                </a:solidFill>
              </a:rPr>
              <a:t>30</a:t>
            </a:r>
            <a:r>
              <a:rPr lang="en-US"/>
              <a:t>, </a:t>
            </a:r>
            <a:r>
              <a:rPr lang="en-US">
                <a:solidFill>
                  <a:srgbClr val="38761D"/>
                </a:solidFill>
              </a:rPr>
              <a:t>10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380350" y="365125"/>
            <a:ext cx="8333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Example  – Count the hashtags over last 10 mins</a:t>
            </a:r>
            <a:endParaRPr sz="3100"/>
          </a:p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28650" y="1825625"/>
            <a:ext cx="8004300" cy="17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 tweets = ssc.twitterStream(&lt;Twitter username&gt;, &lt;Twitter password&gt;)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valhash Tags= tweets.flatMap(status =&gt;getTags(status))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tagCounts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(Minutes(10), Seconds(1)).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countByValue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25" y="3475125"/>
            <a:ext cx="6025549" cy="9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311200" y="342075"/>
            <a:ext cx="8529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Example  – Counting the hashtags over last 10 mins</a:t>
            </a:r>
            <a:endParaRPr sz="3100"/>
          </a:p>
        </p:txBody>
      </p:sp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628650" y="1544500"/>
            <a:ext cx="7886700" cy="7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tagCounts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(Minutes(10), Seconds(1)).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countByValue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860975"/>
            <a:ext cx="7727727" cy="29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Window-Based countByValue</a:t>
            </a:r>
            <a:endParaRPr/>
          </a:p>
        </p:txBody>
      </p:sp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468750" y="1618150"/>
            <a:ext cx="8206500" cy="66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val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tagCounts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1800">
                <a:solidFill>
                  <a:srgbClr val="B50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1D86CD"/>
                </a:solidFill>
                <a:latin typeface="Arial"/>
                <a:ea typeface="Arial"/>
                <a:cs typeface="Arial"/>
                <a:sym typeface="Arial"/>
              </a:rPr>
              <a:t>countByValueAndWindow</a:t>
            </a:r>
            <a:r>
              <a:rPr lang="en-US" sz="1800">
                <a:solidFill>
                  <a:srgbClr val="0C0F20"/>
                </a:solidFill>
                <a:latin typeface="Arial"/>
                <a:ea typeface="Arial"/>
                <a:cs typeface="Arial"/>
                <a:sym typeface="Arial"/>
              </a:rPr>
              <a:t>(Minutes(10), Seconds(1))</a:t>
            </a:r>
            <a:endParaRPr sz="1800">
              <a:solidFill>
                <a:srgbClr val="0C0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50" y="2745625"/>
            <a:ext cx="7994254" cy="30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Window-Based </a:t>
            </a:r>
            <a:r>
              <a:rPr i="1" lang="en-US"/>
              <a:t>Reduce</a:t>
            </a:r>
            <a:endParaRPr/>
          </a:p>
        </p:txBody>
      </p:sp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628650" y="1625175"/>
            <a:ext cx="7886700" cy="455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0C0F20"/>
                </a:solidFill>
              </a:rPr>
              <a:t>Technique to incrementally compute count generalizes to many reduce operations</a:t>
            </a:r>
            <a:endParaRPr>
              <a:solidFill>
                <a:srgbClr val="0C0F2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C0F20"/>
                </a:solidFill>
              </a:rPr>
              <a:t>Need a function to “inverse reduce”(“subtract”for counting)</a:t>
            </a:r>
            <a:endParaRPr>
              <a:solidFill>
                <a:srgbClr val="0C0F2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0C0F20"/>
                </a:solidFill>
              </a:rPr>
              <a:t>Could have implemented counting as: </a:t>
            </a:r>
            <a:r>
              <a:rPr lang="en-US" sz="1800">
                <a:solidFill>
                  <a:srgbClr val="C61B1B"/>
                </a:solidFill>
                <a:latin typeface="Arial"/>
                <a:ea typeface="Arial"/>
                <a:cs typeface="Arial"/>
                <a:sym typeface="Arial"/>
              </a:rPr>
              <a:t>hashTags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D8BE6"/>
                </a:solidFill>
                <a:latin typeface="Arial"/>
                <a:ea typeface="Arial"/>
                <a:cs typeface="Arial"/>
                <a:sym typeface="Arial"/>
              </a:rPr>
              <a:t>reduceByKeyAndWindow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(_ + _, _ - _, Minutes(1), …)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 Operations on DStreams (example)</a:t>
            </a:r>
            <a:endParaRPr/>
          </a:p>
        </p:txBody>
      </p:sp>
      <p:sp>
        <p:nvSpPr>
          <p:cNvPr id="394" name="Google Shape;394;p48"/>
          <p:cNvSpPr txBox="1"/>
          <p:nvPr>
            <p:ph idx="1" type="body"/>
          </p:nvPr>
        </p:nvSpPr>
        <p:spPr>
          <a:xfrm>
            <a:off x="400050" y="1850850"/>
            <a:ext cx="82464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Word counts example by using the last 30 seconds of data, in every 10 seconds.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To do this, we have to apply the reduceByKey operation on the pairs DStream of (word, 1) pairs over the last 30 seconds of data.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This is done using the operation reduceByKeyAndWindow.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windowedWordCounts =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pairs</a:t>
            </a:r>
            <a:r>
              <a:rPr lang="en-US"/>
              <a:t>.</a:t>
            </a:r>
            <a:r>
              <a:rPr lang="en-US">
                <a:solidFill>
                  <a:srgbClr val="0000FF"/>
                </a:solidFill>
              </a:rPr>
              <a:t>reduceByKeyAndWindow</a:t>
            </a:r>
            <a:r>
              <a:rPr lang="en-US"/>
              <a:t>(lambda x, y: x + y, lambda x, y: x - y, </a:t>
            </a:r>
            <a:r>
              <a:rPr lang="en-US">
                <a:solidFill>
                  <a:srgbClr val="38761D"/>
                </a:solidFill>
              </a:rPr>
              <a:t>30</a:t>
            </a:r>
            <a:r>
              <a:rPr lang="en-US"/>
              <a:t>, </a:t>
            </a:r>
            <a:r>
              <a:rPr lang="en-US">
                <a:solidFill>
                  <a:srgbClr val="38761D"/>
                </a:solidFill>
              </a:rPr>
              <a:t>10</a:t>
            </a:r>
            <a:r>
              <a:rPr lang="en-US"/>
              <a:t>)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3971075" y="5256050"/>
            <a:ext cx="16767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8800"/>
                </a:solidFill>
                <a:highlight>
                  <a:srgbClr val="FFFFFF"/>
                </a:highlight>
              </a:rPr>
              <a:t>“reduce” the new values that entered the window (e.g., adding new counts)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5862075" y="5325350"/>
            <a:ext cx="16767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41B47"/>
                </a:solidFill>
                <a:highlight>
                  <a:srgbClr val="FFFFFF"/>
                </a:highlight>
              </a:rPr>
              <a:t>"inverse reduce" the old values that left the window (e.g., subtracting old counts)</a:t>
            </a:r>
            <a:endParaRPr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48"/>
          <p:cNvCxnSpPr>
            <a:endCxn id="395" idx="0"/>
          </p:cNvCxnSpPr>
          <p:nvPr/>
        </p:nvCxnSpPr>
        <p:spPr>
          <a:xfrm flipH="1">
            <a:off x="4809425" y="4947050"/>
            <a:ext cx="18900" cy="309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8"/>
          <p:cNvCxnSpPr>
            <a:endCxn id="396" idx="0"/>
          </p:cNvCxnSpPr>
          <p:nvPr/>
        </p:nvCxnSpPr>
        <p:spPr>
          <a:xfrm>
            <a:off x="6694125" y="4959650"/>
            <a:ext cx="6300" cy="365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MLlib Operations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MLlib </a:t>
            </a:r>
            <a:r>
              <a:rPr lang="en-US"/>
              <a:t>machine learning algorithms can be</a:t>
            </a:r>
            <a:r>
              <a:rPr lang="en-US"/>
              <a:t> easily used in the Spark Context. 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There are streaming machine learning algorithms which can simultaneously learn from the streaming data as well as apply the model on the streaming data. For example: 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Streaming linear regression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Streaming k-means</a:t>
            </a:r>
            <a:endParaRPr/>
          </a:p>
          <a:p>
            <a:pPr indent="0" lvl="0" marL="9144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For other machine learning algorithms, you can learn a learning model offline (i.e. using historical data), then load the model and use it online on streaming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Spark Streaming?</a:t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>
            <a:off x="875500" y="2039950"/>
            <a:ext cx="1203900" cy="2514200"/>
            <a:chOff x="1021400" y="2171900"/>
            <a:chExt cx="1203900" cy="2514200"/>
          </a:xfrm>
        </p:grpSpPr>
        <p:sp>
          <p:nvSpPr>
            <p:cNvPr id="94" name="Google Shape;94;p14"/>
            <p:cNvSpPr/>
            <p:nvPr/>
          </p:nvSpPr>
          <p:spPr>
            <a:xfrm>
              <a:off x="1021400" y="2171900"/>
              <a:ext cx="1203900" cy="425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Kafka</a:t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21400" y="2694025"/>
              <a:ext cx="1203900" cy="425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/>
                <a:t>Flume</a:t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021400" y="3216150"/>
              <a:ext cx="1203900" cy="425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HDFS</a:t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21400" y="3738275"/>
              <a:ext cx="1203900" cy="425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Kinesis</a:t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021400" y="4260400"/>
              <a:ext cx="1203900" cy="425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Twitter</a:t>
              </a:r>
              <a:endParaRPr/>
            </a:p>
          </p:txBody>
        </p:sp>
      </p:grpSp>
      <p:sp>
        <p:nvSpPr>
          <p:cNvPr id="99" name="Google Shape;99;p14"/>
          <p:cNvSpPr/>
          <p:nvPr/>
        </p:nvSpPr>
        <p:spPr>
          <a:xfrm>
            <a:off x="2966925" y="2952350"/>
            <a:ext cx="1301100" cy="6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009650" y="2952350"/>
            <a:ext cx="1301100" cy="6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Engine</a:t>
            </a: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7101025" y="2562075"/>
            <a:ext cx="1203900" cy="1469950"/>
            <a:chOff x="7101025" y="2562075"/>
            <a:chExt cx="1203900" cy="1469950"/>
          </a:xfrm>
        </p:grpSpPr>
        <p:sp>
          <p:nvSpPr>
            <p:cNvPr id="102" name="Google Shape;102;p14"/>
            <p:cNvSpPr/>
            <p:nvPr/>
          </p:nvSpPr>
          <p:spPr>
            <a:xfrm>
              <a:off x="7101025" y="2562075"/>
              <a:ext cx="1203900" cy="425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HDFS</a:t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101025" y="3084200"/>
              <a:ext cx="1203900" cy="425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Databases</a:t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101025" y="3606325"/>
              <a:ext cx="1203900" cy="425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Dashboard</a:t>
              </a:r>
              <a:endParaRPr/>
            </a:p>
          </p:txBody>
        </p:sp>
      </p:grpSp>
      <p:sp>
        <p:nvSpPr>
          <p:cNvPr id="105" name="Google Shape;105;p14"/>
          <p:cNvSpPr/>
          <p:nvPr/>
        </p:nvSpPr>
        <p:spPr>
          <a:xfrm>
            <a:off x="2153750" y="3086100"/>
            <a:ext cx="737400" cy="3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4314057" y="3098260"/>
            <a:ext cx="657795" cy="342900"/>
            <a:chOff x="4314057" y="3098260"/>
            <a:chExt cx="657795" cy="342900"/>
          </a:xfrm>
        </p:grpSpPr>
        <p:sp>
          <p:nvSpPr>
            <p:cNvPr id="107" name="Google Shape;107;p14"/>
            <p:cNvSpPr/>
            <p:nvPr/>
          </p:nvSpPr>
          <p:spPr>
            <a:xfrm>
              <a:off x="4784051" y="3098260"/>
              <a:ext cx="187800" cy="342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42214" y="3183375"/>
              <a:ext cx="187800" cy="1629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314057" y="3183375"/>
              <a:ext cx="187800" cy="1629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6588873" y="3176100"/>
            <a:ext cx="187800" cy="1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6348557" y="3176100"/>
            <a:ext cx="187800" cy="1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6838864" y="3176100"/>
            <a:ext cx="187800" cy="1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2238875" y="4091975"/>
            <a:ext cx="1056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043850" y="4091975"/>
            <a:ext cx="1056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Batches of input Data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892325" y="4091975"/>
            <a:ext cx="1470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Batches of Processed Data</a:t>
            </a:r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2401100" y="3572475"/>
            <a:ext cx="213600" cy="519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4"/>
          <p:cNvCxnSpPr>
            <a:endCxn id="114" idx="0"/>
          </p:cNvCxnSpPr>
          <p:nvPr/>
        </p:nvCxnSpPr>
        <p:spPr>
          <a:xfrm flipH="1">
            <a:off x="4572000" y="3596675"/>
            <a:ext cx="24300" cy="495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4"/>
          <p:cNvCxnSpPr>
            <a:endCxn id="115" idx="0"/>
          </p:cNvCxnSpPr>
          <p:nvPr/>
        </p:nvCxnSpPr>
        <p:spPr>
          <a:xfrm flipH="1">
            <a:off x="6627325" y="3572375"/>
            <a:ext cx="11700" cy="519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4"/>
          <p:cNvSpPr txBox="1"/>
          <p:nvPr/>
        </p:nvSpPr>
        <p:spPr>
          <a:xfrm>
            <a:off x="3957900" y="5068400"/>
            <a:ext cx="1252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Micro-Batch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20" name="Google Shape;120;p14"/>
          <p:cNvCxnSpPr>
            <a:stCxn id="114" idx="2"/>
            <a:endCxn id="119" idx="0"/>
          </p:cNvCxnSpPr>
          <p:nvPr/>
        </p:nvCxnSpPr>
        <p:spPr>
          <a:xfrm>
            <a:off x="4572000" y="4618175"/>
            <a:ext cx="12300" cy="450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/>
              <a:t>Outlines</a:t>
            </a:r>
            <a:endParaRPr/>
          </a:p>
        </p:txBody>
      </p:sp>
      <p:sp>
        <p:nvSpPr>
          <p:cNvPr id="412" name="Google Shape;412;p5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What is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Why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Spark Streaming Features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Discretized Stream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Spark Streaming Example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</a:t>
            </a:r>
            <a:endParaRPr/>
          </a:p>
        </p:txBody>
      </p:sp>
      <p:sp>
        <p:nvSpPr>
          <p:cNvPr id="419" name="Google Shape;419;p5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In this example, we want to </a:t>
            </a:r>
            <a:r>
              <a:rPr lang="en-US">
                <a:solidFill>
                  <a:srgbClr val="980000"/>
                </a:solidFill>
              </a:rPr>
              <a:t>count the number of words</a:t>
            </a:r>
            <a:r>
              <a:rPr lang="en-US"/>
              <a:t> in text data received from a Kafka producer.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First, we import “</a:t>
            </a:r>
            <a:r>
              <a:rPr lang="en-US">
                <a:solidFill>
                  <a:srgbClr val="6AA84F"/>
                </a:solidFill>
              </a:rPr>
              <a:t>StreamingContext</a:t>
            </a:r>
            <a:r>
              <a:rPr lang="en-US"/>
              <a:t>”, which is the main entry point for all streaming functionality.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We create a local StreamingContext with two execution threads, and batch interval of 1 second.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 (Cont’d)</a:t>
            </a:r>
            <a:endParaRPr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1914200"/>
            <a:ext cx="778192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/>
          <p:nvPr/>
        </p:nvSpPr>
        <p:spPr>
          <a:xfrm>
            <a:off x="5512175" y="1308300"/>
            <a:ext cx="1907700" cy="992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Initializing Spark Context, with 2 cores</a:t>
            </a:r>
            <a:endParaRPr b="1" sz="1000"/>
          </a:p>
        </p:txBody>
      </p:sp>
      <p:sp>
        <p:nvSpPr>
          <p:cNvPr id="428" name="Google Shape;428;p52"/>
          <p:cNvSpPr/>
          <p:nvPr/>
        </p:nvSpPr>
        <p:spPr>
          <a:xfrm>
            <a:off x="3481250" y="1022675"/>
            <a:ext cx="1907700" cy="992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Initializing   Streaming Context, with window=1 sec</a:t>
            </a:r>
            <a:endParaRPr b="1" sz="1000"/>
          </a:p>
        </p:txBody>
      </p:sp>
      <p:sp>
        <p:nvSpPr>
          <p:cNvPr id="429" name="Google Shape;429;p52"/>
          <p:cNvSpPr/>
          <p:nvPr/>
        </p:nvSpPr>
        <p:spPr>
          <a:xfrm>
            <a:off x="5388950" y="1690825"/>
            <a:ext cx="3968100" cy="992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Creating a data stream with the message published under “topic” and kafka server located in “brokers”</a:t>
            </a:r>
            <a:endParaRPr b="1" sz="1000"/>
          </a:p>
        </p:txBody>
      </p:sp>
      <p:sp>
        <p:nvSpPr>
          <p:cNvPr id="430" name="Google Shape;430;p52"/>
          <p:cNvSpPr/>
          <p:nvPr/>
        </p:nvSpPr>
        <p:spPr>
          <a:xfrm>
            <a:off x="4695875" y="2944875"/>
            <a:ext cx="2724000" cy="702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splitting</a:t>
            </a:r>
            <a:r>
              <a:rPr b="1" lang="en-US" sz="1000"/>
              <a:t> each record in RDD to words</a:t>
            </a:r>
            <a:endParaRPr b="1" sz="1000"/>
          </a:p>
        </p:txBody>
      </p:sp>
      <p:sp>
        <p:nvSpPr>
          <p:cNvPr id="431" name="Google Shape;431;p52"/>
          <p:cNvSpPr/>
          <p:nvPr/>
        </p:nvSpPr>
        <p:spPr>
          <a:xfrm>
            <a:off x="6515825" y="559450"/>
            <a:ext cx="2273700" cy="702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Generating (word,count) pair</a:t>
            </a:r>
            <a:endParaRPr b="1" sz="1000"/>
          </a:p>
        </p:txBody>
      </p:sp>
      <p:sp>
        <p:nvSpPr>
          <p:cNvPr id="432" name="Google Shape;432;p52"/>
          <p:cNvSpPr/>
          <p:nvPr/>
        </p:nvSpPr>
        <p:spPr>
          <a:xfrm>
            <a:off x="5690250" y="4223800"/>
            <a:ext cx="2825100" cy="849900"/>
          </a:xfrm>
          <a:prstGeom prst="cloudCallout">
            <a:avLst>
              <a:gd fmla="val -56749" name="adj1"/>
              <a:gd fmla="val 2748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Combining (word,count) pair to generate unique list of words with aggregated count</a:t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 </a:t>
            </a:r>
            <a:r>
              <a:rPr lang="en-US"/>
              <a:t>(Cont’d)</a:t>
            </a:r>
            <a:endParaRPr/>
          </a:p>
        </p:txBody>
      </p:sp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Y</a:t>
            </a:r>
            <a:r>
              <a:rPr lang="en-US"/>
              <a:t>ou can start Zookeeper server: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Zookeeper</a:t>
            </a:r>
            <a:r>
              <a:rPr lang="en-US"/>
              <a:t>-path$ </a:t>
            </a:r>
            <a:r>
              <a:rPr lang="en-US">
                <a:solidFill>
                  <a:srgbClr val="0000FF"/>
                </a:solidFill>
              </a:rPr>
              <a:t>bin/zookeeper-server-start.sh config/zookeeper.properties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Then, in a different terminal, you can start Kafka: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Kafka</a:t>
            </a:r>
            <a:r>
              <a:rPr lang="en-US"/>
              <a:t>-path$  </a:t>
            </a:r>
            <a:r>
              <a:rPr lang="en-US">
                <a:solidFill>
                  <a:srgbClr val="0000FF"/>
                </a:solidFill>
              </a:rPr>
              <a:t>bin/kafka-server-start.sh config/server.properties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Let's create a topic named "topic1" with a single partition and only one replica: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Kafka-path$ </a:t>
            </a:r>
            <a:r>
              <a:rPr lang="en-US">
                <a:solidFill>
                  <a:srgbClr val="0000FF"/>
                </a:solidFill>
              </a:rPr>
              <a:t>bin/kafka-topics.sh --create --zookeeper localhost:2181 --replication-factor 1 --partitions 1 --topic topic1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6752450" y="5936625"/>
            <a:ext cx="2000700" cy="868200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is the name of topic that we will use it in the Apache Spark.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53"/>
          <p:cNvCxnSpPr>
            <a:stCxn id="440" idx="1"/>
          </p:cNvCxnSpPr>
          <p:nvPr/>
        </p:nvCxnSpPr>
        <p:spPr>
          <a:xfrm rot="10800000">
            <a:off x="5569250" y="5768625"/>
            <a:ext cx="1183200" cy="6021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53"/>
          <p:cNvCxnSpPr/>
          <p:nvPr/>
        </p:nvCxnSpPr>
        <p:spPr>
          <a:xfrm>
            <a:off x="5262400" y="5768700"/>
            <a:ext cx="61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 </a:t>
            </a:r>
            <a:r>
              <a:rPr lang="en-US"/>
              <a:t>(Cont’d)</a:t>
            </a:r>
            <a:endParaRPr/>
          </a:p>
        </p:txBody>
      </p:sp>
      <p:sp>
        <p:nvSpPr>
          <p:cNvPr id="449" name="Google Shape;449;p5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Run the producer and then type a few messages into the console to send to the server.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Kafka-path$ </a:t>
            </a:r>
            <a:r>
              <a:rPr lang="en-US">
                <a:solidFill>
                  <a:srgbClr val="0000FF"/>
                </a:solidFill>
              </a:rPr>
              <a:t>bin/kafka-console-producer.sh --broker-list localhost:9092 --topic topic1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20"/>
                </a:solidFill>
              </a:rPr>
              <a:t>hello world</a:t>
            </a:r>
            <a:br>
              <a:rPr lang="en-US">
                <a:solidFill>
                  <a:srgbClr val="007020"/>
                </a:solidFill>
              </a:rPr>
            </a:br>
            <a:r>
              <a:rPr lang="en-US">
                <a:solidFill>
                  <a:srgbClr val="007020"/>
                </a:solidFill>
              </a:rPr>
              <a:t>hello Spark hello </a:t>
            </a:r>
            <a:r>
              <a:rPr lang="en-US">
                <a:solidFill>
                  <a:srgbClr val="007020"/>
                </a:solidFill>
              </a:rPr>
              <a:t>world</a:t>
            </a:r>
            <a:br>
              <a:rPr lang="en-US">
                <a:solidFill>
                  <a:srgbClr val="007020"/>
                </a:solidFill>
              </a:rPr>
            </a:br>
            <a:r>
              <a:rPr lang="en-US">
                <a:solidFill>
                  <a:srgbClr val="007020"/>
                </a:solidFill>
              </a:rPr>
              <a:t>..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50" name="Google Shape;450;p54"/>
          <p:cNvSpPr/>
          <p:nvPr/>
        </p:nvSpPr>
        <p:spPr>
          <a:xfrm>
            <a:off x="1451600" y="3283250"/>
            <a:ext cx="817800" cy="370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 </a:t>
            </a:r>
            <a:r>
              <a:rPr lang="en-US"/>
              <a:t>(Cont’d)</a:t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To run this example, we need to use the following command in a terminal: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rgbClr val="A61C00"/>
              </a:buClr>
              <a:buSzPts val="2100"/>
              <a:buChar char="●"/>
            </a:pPr>
            <a:r>
              <a:rPr lang="en-US">
                <a:solidFill>
                  <a:srgbClr val="000000"/>
                </a:solidFill>
              </a:rPr>
              <a:t>Using </a:t>
            </a:r>
            <a:r>
              <a:rPr lang="en-US">
                <a:solidFill>
                  <a:srgbClr val="A61C00"/>
                </a:solidFill>
              </a:rPr>
              <a:t>--packages spark-streaming-Kafka-0-8_2.11 </a:t>
            </a:r>
            <a:r>
              <a:rPr lang="en-US">
                <a:solidFill>
                  <a:srgbClr val="000000"/>
                </a:solidFill>
              </a:rPr>
              <a:t>and its dependencies can be directly added to spark-submit, for Python applications.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Spark-path$ </a:t>
            </a:r>
            <a:r>
              <a:rPr lang="en-US">
                <a:solidFill>
                  <a:srgbClr val="0000FF"/>
                </a:solidFill>
              </a:rPr>
              <a:t>bin/spark-submit  --packages org.apache.spark:spark-streaming-kafka-0-8_2.11:2.0.1 /path/to/code/streamwordCount.py localhost:9092 topic1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"/>
          <p:cNvSpPr/>
          <p:nvPr/>
        </p:nvSpPr>
        <p:spPr>
          <a:xfrm>
            <a:off x="6331150" y="4514400"/>
            <a:ext cx="817800" cy="364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6848925" y="5567725"/>
            <a:ext cx="2000700" cy="868200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is the name of topic that we create in the Apache Kafka.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55"/>
          <p:cNvCxnSpPr>
            <a:stCxn id="459" idx="0"/>
            <a:endCxn id="458" idx="2"/>
          </p:cNvCxnSpPr>
          <p:nvPr/>
        </p:nvCxnSpPr>
        <p:spPr>
          <a:xfrm rot="10800000">
            <a:off x="6740175" y="4878925"/>
            <a:ext cx="1109100" cy="688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Streaming Example </a:t>
            </a:r>
            <a:r>
              <a:rPr lang="en-US"/>
              <a:t>(Cont’d)</a:t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The result will be shown in the running Spark terminal: 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75" y="2558775"/>
            <a:ext cx="7823774" cy="3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60"/>
            <a:ext cx="9144000" cy="675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482" name="Google Shape;482;p58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Spark Streaming is the core Spark API’s extension that allows high-throughput, scalable, and fault-tolerant stream processing of data streams that are live.</a:t>
            </a:r>
            <a:endParaRPr sz="1600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DStream is a high-level abstraction and represents a continuous stream of data and represented as an RDD sequence internally.</a:t>
            </a:r>
            <a:endParaRPr sz="1600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Micro batching is a core Spark technique that lets a task or process handle a stream as a sequence containing data chunks or small batches.</a:t>
            </a:r>
            <a:endParaRPr sz="1600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Input DStreams represent the input data stream that is received from sources of streaming.</a:t>
            </a:r>
            <a:endParaRPr sz="1600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Transformations let the data from the input DStream be altered.</a:t>
            </a:r>
            <a:endParaRPr sz="1600"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Output operations let the data of DStreams be pushed to external systems such as file system or a database.</a:t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	</a:t>
            </a:r>
            <a:endParaRPr/>
          </a:p>
        </p:txBody>
      </p:sp>
      <p:sp>
        <p:nvSpPr>
          <p:cNvPr id="488" name="Google Shape;488;p5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Spark Streaming Guide: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https://spark.apache.org/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https://docs.databricks.com/spark/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https://www.simplilearn.com/spark-streaming-tutorial-video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Micro-Batch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4A86E8"/>
                </a:solidFill>
              </a:rPr>
              <a:t>Micro batching</a:t>
            </a:r>
            <a:r>
              <a:rPr lang="en-US"/>
              <a:t> is a core Spark technique that lets a task or process handle a stream as a sequence containing data chunks or small batches.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In case of incoming streams, events can be packed into various small batches and then delivered for processing to a batch system.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Micro-Batch Processing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In this architecture, the driver checkpoints the progress by saving the records offsets to a write-ahead-log, which may be then used to restart the query. 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Note that the range offsets to be processed in the next micro-batch is saved to the log before the micro-batch has started in order to get deterministic re-executions. 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As a result, a record that is available at the source may have to wait for the current micro-batch to be completed before its offset is logged and the next micro-batch processes it. </a:t>
            </a:r>
            <a:endParaRPr sz="1600"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11162" r="11053" t="0"/>
          <a:stretch/>
        </p:blipFill>
        <p:spPr>
          <a:xfrm>
            <a:off x="1744700" y="1412475"/>
            <a:ext cx="5153599" cy="28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Micro-Batch Processing</a:t>
            </a:r>
            <a:endParaRPr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At the record level, the timeline looks like this: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This results in latencies of 100s of milliseconds at best, between the time an event is available at the source and when the output is written to the sink. 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50" y="2254700"/>
            <a:ext cx="7331374" cy="26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/>
              <a:t>Outlines</a:t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Streaming?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What is Spark Streaming?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80000"/>
                </a:solidFill>
              </a:rPr>
              <a:t>Why Spark Streaming?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Features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Discretized Stream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Spark Streaming Example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</a:t>
            </a:r>
            <a:r>
              <a:rPr lang="en-US"/>
              <a:t> Spark Streaming?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rgbClr val="4A86E8"/>
                </a:solidFill>
              </a:rPr>
              <a:t>Spark Streaming</a:t>
            </a:r>
            <a:r>
              <a:rPr lang="en-US"/>
              <a:t> is used to stream real-time data from various sources like Twitter, Stock Market and Geographical Systems and perform powerful analytics to help businesses. 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There is a set of worker nodes, each of which runs one or more continuous operators. Each continuous operator processes the streaming data one record at a time and forwards the records to other operators in the pipeline.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Spark Streaming uses a new architecture called </a:t>
            </a:r>
            <a:r>
              <a:rPr i="1" lang="en-US"/>
              <a:t>Discretized Streams </a:t>
            </a:r>
            <a:r>
              <a:rPr lang="en-US"/>
              <a:t>(DStream) that directly leverages the rich libraries and fault tolerance of the Spark engine.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_C5Modules_CC_License_standar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